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24"/>
  </p:notesMasterIdLst>
  <p:sldIdLst>
    <p:sldId id="256" r:id="rId4"/>
    <p:sldId id="257" r:id="rId5"/>
    <p:sldId id="258" r:id="rId6"/>
    <p:sldId id="259" r:id="rId7"/>
    <p:sldId id="260" r:id="rId8"/>
    <p:sldId id="304" r:id="rId9"/>
    <p:sldId id="261" r:id="rId10"/>
    <p:sldId id="299" r:id="rId11"/>
    <p:sldId id="300" r:id="rId12"/>
    <p:sldId id="301" r:id="rId13"/>
    <p:sldId id="302" r:id="rId14"/>
    <p:sldId id="262" r:id="rId15"/>
    <p:sldId id="305" r:id="rId16"/>
    <p:sldId id="306" r:id="rId17"/>
    <p:sldId id="307" r:id="rId18"/>
    <p:sldId id="308" r:id="rId19"/>
    <p:sldId id="263" r:id="rId20"/>
    <p:sldId id="264" r:id="rId21"/>
    <p:sldId id="265" r:id="rId22"/>
    <p:sldId id="266" r:id="rId2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Medium" panose="020000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6BF67A-24FA-40EB-9301-2C5BB276576F}">
  <a:tblStyle styleId="{6D6BF67A-24FA-40EB-9301-2C5BB27657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49" d="100"/>
          <a:sy n="249" d="100"/>
        </p:scale>
        <p:origin x="701" y="168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92194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7768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9941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11566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2921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913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3620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8207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6541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{6D6BF67A-24FA-40EB-9301-2C5BB276576F}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{6D6BF67A-24FA-40EB-9301-2C5BB276576F}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241264" y="114842"/>
            <a:ext cx="75843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Архитектура распределённых EVPN/VXLAN-фабрик с междатацентровой связью по L3VPN/MPLS</a:t>
            </a:r>
            <a:endParaRPr lang="ru-RU"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Дизайн сетей ЦОД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600" b="0" i="0" dirty="0">
                <a:solidFill>
                  <a:srgbClr val="1F2328"/>
                </a:solidFill>
                <a:effectLst/>
                <a:latin typeface="-apple-system"/>
              </a:rPr>
              <a:t>BGP IPv4 unicast</a:t>
            </a:r>
            <a:br>
              <a:rPr lang="en-US" sz="1600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21E7E9-B436-D128-1102-52F7155EE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43" y="769745"/>
            <a:ext cx="7781605" cy="378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96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2A6444-99AF-6710-E0BA-8B560BB05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764" y="648231"/>
            <a:ext cx="5751384" cy="4197628"/>
          </a:xfrm>
          <a:prstGeom prst="rect">
            <a:avLst/>
          </a:prstGeom>
        </p:spPr>
      </p:pic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2883957" cy="669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DCI</a:t>
            </a:r>
            <a:br>
              <a:rPr lang="en-US" sz="1400" dirty="0"/>
            </a:br>
            <a:r>
              <a:rPr lang="en-US" sz="1400" dirty="0"/>
              <a:t>l3vpn/</a:t>
            </a:r>
            <a:r>
              <a:rPr lang="en-US" sz="1400" dirty="0" err="1"/>
              <a:t>mpls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073415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r>
              <a:rPr lang="en-US" sz="3000" dirty="0"/>
              <a:t>:</a:t>
            </a:r>
            <a:br>
              <a:rPr lang="en-US" sz="3000" dirty="0"/>
            </a:br>
            <a:r>
              <a:rPr lang="ru-RU" sz="3000" dirty="0"/>
              <a:t>Все вышеперечисленное</a:t>
            </a:r>
            <a:endParaRPr sz="3000" dirty="0"/>
          </a:p>
        </p:txBody>
      </p:sp>
      <p:sp>
        <p:nvSpPr>
          <p:cNvPr id="4" name="Google Shape;204;p41">
            <a:extLst>
              <a:ext uri="{FF2B5EF4-FFF2-40B4-BE49-F238E27FC236}">
                <a16:creationId xmlns:a16="http://schemas.microsoft.com/office/drawing/2014/main" id="{E0D68DAC-4BB2-7B76-FD8D-BFBA634327FC}"/>
              </a:ext>
            </a:extLst>
          </p:cNvPr>
          <p:cNvSpPr txBox="1">
            <a:spLocks/>
          </p:cNvSpPr>
          <p:nvPr/>
        </p:nvSpPr>
        <p:spPr>
          <a:xfrm>
            <a:off x="563965" y="2087927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ru-RU" sz="3000" dirty="0"/>
              <a:t>Проблемы</a:t>
            </a:r>
            <a:br>
              <a:rPr lang="ru-RU" sz="3000" dirty="0"/>
            </a:br>
            <a:r>
              <a:rPr lang="ru-RU" sz="3000" dirty="0"/>
              <a:t>Далее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2883957" cy="669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BGP </a:t>
            </a:r>
            <a:r>
              <a:rPr lang="ru-RU" sz="1400" dirty="0"/>
              <a:t>анонсы</a:t>
            </a:r>
            <a:endParaRPr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0A67B6-F08F-E005-C585-37ED34E9F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126" y="733895"/>
            <a:ext cx="7134161" cy="330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503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3267514" cy="669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Сложная конфигурация </a:t>
            </a:r>
            <a:r>
              <a:rPr lang="en-US" sz="1400" dirty="0"/>
              <a:t>border leaf</a:t>
            </a:r>
            <a:endParaRPr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1248B8-87E3-B3E8-55DE-AE4DA9022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251" y="824808"/>
            <a:ext cx="4289106" cy="378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636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2883957" cy="669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VRF leaking via FW</a:t>
            </a:r>
            <a:endParaRPr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A97F52-7760-D2A1-0B40-3FE6CF291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634" y="1045137"/>
            <a:ext cx="4753130" cy="367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70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2883957" cy="669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Overlay to host</a:t>
            </a:r>
            <a:endParaRPr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E0D478-B83F-B5E7-0590-57DC627B4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5352" y="1000317"/>
            <a:ext cx="4789566" cy="309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47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" name="Google Shape;186;p39">
            <a:extLst>
              <a:ext uri="{FF2B5EF4-FFF2-40B4-BE49-F238E27FC236}">
                <a16:creationId xmlns:a16="http://schemas.microsoft.com/office/drawing/2014/main" id="{2FBEB84F-B4EA-C2F2-B835-CDEF53E23E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8119326"/>
              </p:ext>
            </p:extLst>
          </p:nvPr>
        </p:nvGraphicFramePr>
        <p:xfrm>
          <a:off x="857378" y="1378740"/>
          <a:ext cx="7239000" cy="2266423"/>
        </p:xfrm>
        <a:graphic>
          <a:graphicData uri="http://schemas.openxmlformats.org/drawingml/2006/table">
            <a:tbl>
              <a:tblPr>
                <a:noFill/>
                <a:tableStyleId>{6D6BF67A-24FA-40EB-9301-2C5BB276576F}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45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Значительно повысилась отказоустойчивость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5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RTT как внутри дата-центра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~0.5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ms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между дата-центрами (DCI)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~1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ms</a:t>
                      </a:r>
                      <a:endParaRPr lang="ru-RU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5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В будущем переходить к внедрению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EVPN DCI</a:t>
                      </a:r>
                      <a:endParaRPr lang="ru-RU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39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9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Тема:</a:t>
            </a:r>
            <a:r>
              <a:rPr lang="ru-RU" sz="3000" dirty="0"/>
              <a:t>Архитектура распределённых EVPN/VXLAN-фабрик с междатацентровой связью по L3VPN/MPLS</a:t>
            </a:r>
            <a:r>
              <a:rPr lang="ru" sz="3000" dirty="0"/>
              <a:t> 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Денис Карахтанов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2893375"/>
            <a:ext cx="3193200" cy="1144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Сетевой архитектор, специализируюсь на обслуживании сетевой инфраструктуры дата центров и сопутствующих сервисов</a:t>
            </a:r>
            <a:endParaRPr lang="ru-RU"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FD6EB3-39AF-AAD1-8D4F-F1DA73495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09" y="2336401"/>
            <a:ext cx="2044713" cy="17594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3490347304"/>
              </p:ext>
            </p:extLst>
          </p:nvPr>
        </p:nvGraphicFramePr>
        <p:xfrm>
          <a:off x="952500" y="2382125"/>
          <a:ext cx="7239000" cy="2559599"/>
        </p:xfrm>
        <a:graphic>
          <a:graphicData uri="http://schemas.openxmlformats.org/drawingml/2006/table">
            <a:tbl>
              <a:tblPr>
                <a:noFill/>
                <a:tableStyleId>{6D6BF67A-24FA-40EB-9301-2C5BB276576F}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Повышение отказоустойчивости и надежности сетевой инфраструктуры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Оптимизация и стабилизация задержек RTT как внутри дата-центра (DC), так и между дата-центрами (DCI)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Увеличение пропускной способности взаимодействия между хостами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Обеспечение гибкого и эффективного масштабирования сетевой инфраструктуры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Roboto" panose="02000000000000000000" pitchFamily="2" charset="0"/>
              </a:rPr>
              <a:t>З</a:t>
            </a:r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ачем именно VXLAN/EVPN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?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1003470" y="2023800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использовались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3171446485"/>
              </p:ext>
            </p:extLst>
          </p:nvPr>
        </p:nvGraphicFramePr>
        <p:xfrm>
          <a:off x="952500" y="1897775"/>
          <a:ext cx="7239000" cy="2219810"/>
        </p:xfrm>
        <a:graphic>
          <a:graphicData uri="http://schemas.openxmlformats.org/drawingml/2006/table">
            <a:tbl>
              <a:tblPr>
                <a:noFill/>
                <a:tableStyleId>{6D6BF67A-24FA-40EB-9301-2C5BB276576F}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4943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B7EBC0-2B4A-4B32-D591-61407F5FE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560" y="658668"/>
            <a:ext cx="7657506" cy="4484831"/>
          </a:xfrm>
          <a:prstGeom prst="rect">
            <a:avLst/>
          </a:prstGeom>
        </p:spPr>
      </p:pic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1493947" cy="982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dirty="0" err="1"/>
              <a:t>isis</a:t>
            </a:r>
            <a:r>
              <a:rPr lang="en-US" sz="3000" b="0" dirty="0"/>
              <a:t> &amp; iBGP</a:t>
            </a:r>
            <a:endParaRPr sz="3000"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A864A5-A2F2-2010-DE5E-29C56AEE4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7635"/>
            <a:ext cx="9144000" cy="3868230"/>
          </a:xfrm>
          <a:prstGeom prst="rect">
            <a:avLst/>
          </a:prstGeom>
        </p:spPr>
      </p:pic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6915909" cy="9979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EVPN-VXLAN Edge-Routed Bridging Fabric</a:t>
            </a:r>
            <a:b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EVPN-VXLAN Central-Routed Bridging Fabric</a:t>
            </a:r>
            <a:b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EVPN Asymmetric IRB</a:t>
            </a:r>
            <a:b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EVPN MAC-VRF Routing Instance</a:t>
            </a:r>
            <a:br>
              <a:rPr lang="en-US" sz="1600" b="0" i="0" dirty="0">
                <a:solidFill>
                  <a:srgbClr val="1F2328"/>
                </a:solidFill>
                <a:effectLst/>
                <a:latin typeface="-apple-system"/>
              </a:rPr>
            </a:br>
            <a:br>
              <a:rPr lang="en-US" sz="1600" b="0" i="0" dirty="0">
                <a:solidFill>
                  <a:srgbClr val="1F2328"/>
                </a:solidFill>
                <a:effectLst/>
                <a:latin typeface="-apple-system"/>
              </a:rPr>
            </a:br>
            <a:br>
              <a:rPr lang="en-US" sz="1600" b="0" i="0" dirty="0">
                <a:solidFill>
                  <a:srgbClr val="1F2328"/>
                </a:solidFill>
                <a:effectLst/>
                <a:latin typeface="-apple-system"/>
              </a:rPr>
            </a:br>
            <a:br>
              <a:rPr lang="en-US" sz="800" b="0" i="0" dirty="0">
                <a:solidFill>
                  <a:srgbClr val="1F2328"/>
                </a:solidFill>
                <a:effectLst/>
                <a:latin typeface="-apple-system"/>
              </a:rPr>
            </a:br>
            <a:br>
              <a:rPr lang="en-US" sz="1050" b="0" i="0" dirty="0">
                <a:solidFill>
                  <a:srgbClr val="1F2328"/>
                </a:solidFill>
                <a:effectLst/>
                <a:latin typeface="-apple-system"/>
              </a:rPr>
            </a:br>
            <a:br>
              <a:rPr lang="en-US" sz="1600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3519882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600" b="0" i="0" dirty="0">
                <a:solidFill>
                  <a:srgbClr val="1F2328"/>
                </a:solidFill>
                <a:effectLst/>
                <a:latin typeface="-apple-system"/>
              </a:rPr>
              <a:t>EVPN Multihoming</a:t>
            </a:r>
            <a:br>
              <a:rPr lang="en-US" sz="1600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657C33-0180-C7AD-420B-1CD3475AA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098" y="905253"/>
            <a:ext cx="4376232" cy="358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28044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234</Words>
  <Application>Microsoft Office PowerPoint</Application>
  <PresentationFormat>On-screen Show (16:9)</PresentationFormat>
  <Paragraphs>50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Courier New</vt:lpstr>
      <vt:lpstr>Arial</vt:lpstr>
      <vt:lpstr>Roboto</vt:lpstr>
      <vt:lpstr>-apple-system</vt:lpstr>
      <vt:lpstr>Roboto Medium</vt:lpstr>
      <vt:lpstr>Светлая тема</vt:lpstr>
      <vt:lpstr>Светлая тема</vt:lpstr>
      <vt:lpstr>Светлая тема</vt:lpstr>
      <vt:lpstr>PowerPoint Presentation</vt:lpstr>
      <vt:lpstr>Меня хорошо видно &amp; слышно?</vt:lpstr>
      <vt:lpstr>Защита проекта Тема:Архитектура распределённых EVPN/VXLAN-фабрик с междатацентровой связью по L3VPN/MPLS    </vt:lpstr>
      <vt:lpstr>План защиты</vt:lpstr>
      <vt:lpstr>PowerPoint Presentation</vt:lpstr>
      <vt:lpstr>Какие технологии использовались </vt:lpstr>
      <vt:lpstr>isis &amp; iBGP </vt:lpstr>
      <vt:lpstr>EVPN-VXLAN Edge-Routed Bridging Fabric EVPN-VXLAN Central-Routed Bridging Fabric EVPN Asymmetric IRB EVPN MAC-VRF Routing Instance      </vt:lpstr>
      <vt:lpstr>EVPN Multihoming </vt:lpstr>
      <vt:lpstr>BGP IPv4 unicast </vt:lpstr>
      <vt:lpstr>DCI l3vpn/mpls</vt:lpstr>
      <vt:lpstr>Что получилось: Все вышеперечисленное</vt:lpstr>
      <vt:lpstr>BGP анонсы</vt:lpstr>
      <vt:lpstr>Сложная конфигурация border leaf</vt:lpstr>
      <vt:lpstr>VRF leaking via FW</vt:lpstr>
      <vt:lpstr>Overlay to host</vt:lpstr>
      <vt:lpstr>Выводы </vt:lpstr>
      <vt:lpstr>PowerPoint Presentation</vt:lpstr>
      <vt:lpstr>Спасибо за внимание!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 K</dc:creator>
  <cp:lastModifiedBy>D K</cp:lastModifiedBy>
  <cp:revision>7</cp:revision>
  <dcterms:modified xsi:type="dcterms:W3CDTF">2025-05-08T14:45:33Z</dcterms:modified>
</cp:coreProperties>
</file>